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7" r:id="rId5"/>
    <p:sldId id="259" r:id="rId6"/>
    <p:sldId id="260" r:id="rId7"/>
    <p:sldId id="274" r:id="rId8"/>
    <p:sldId id="265" r:id="rId9"/>
    <p:sldId id="271" r:id="rId10"/>
    <p:sldId id="269" r:id="rId11"/>
    <p:sldId id="270" r:id="rId12"/>
    <p:sldId id="272" r:id="rId13"/>
    <p:sldId id="285" r:id="rId14"/>
    <p:sldId id="264" r:id="rId15"/>
    <p:sldId id="280" r:id="rId16"/>
    <p:sldId id="284" r:id="rId17"/>
    <p:sldId id="276" r:id="rId18"/>
    <p:sldId id="278" r:id="rId19"/>
    <p:sldId id="277" r:id="rId20"/>
    <p:sldId id="262" r:id="rId21"/>
    <p:sldId id="279" r:id="rId22"/>
    <p:sldId id="282" r:id="rId23"/>
    <p:sldId id="283" r:id="rId24"/>
    <p:sldId id="263" r:id="rId25"/>
    <p:sldId id="281" r:id="rId26"/>
    <p:sldId id="26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84CEB-C1B9-4C3C-AD7B-B86BCFFB7ECE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37581-B8A4-4A3D-9609-A67A8ABF89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25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CD92-14E3-4B79-9632-96729DF1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4F4A7-E814-49CF-B678-65726F1F8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BF5E9-70D7-42A3-94AB-A13FB88D0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8B2A-6696-46A3-A7A3-B722038EE3EB}" type="datetime1">
              <a:rPr lang="de-DE" smtClean="0"/>
              <a:t>25.06.2025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320C8-C5A7-48B6-B121-AD82A944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30002-D105-4E32-93DA-6FCAEBF3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1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3076-D9B7-4F0C-86BF-04D89BDC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1979E-59B7-4F47-B82E-021D1F02F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6BC5C-AC41-47FA-8E63-D8850F79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A69F-4568-4607-8AA8-CE27C91FE553}" type="datetime1">
              <a:rPr lang="de-DE" smtClean="0"/>
              <a:t>25.06.2025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73F78-9BF6-499E-8997-D5E2CFC5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7AEC-A980-4D64-8255-74B88C8F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25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EFA61-B795-442D-8D30-DFDA11FA6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4FEAD-2C3E-4765-B768-16A0C5AF8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061FC-6CF3-44A4-B0DF-8282603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8EDD-9C76-469F-A2AE-33FAB91C4877}" type="datetime1">
              <a:rPr lang="de-DE" smtClean="0"/>
              <a:t>25.06.2025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432EA-338A-4237-824E-4128E6BB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D80F6-105B-4185-BF65-519C92DD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61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A7DB-CB9D-4335-BC67-165775E2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D2FD0-CBF2-4CAE-A984-AD7E3A67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F6EBE-EAF5-4A63-9CD1-0ACC7300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24EF-D1F8-4A74-946A-29AA2AAD8510}" type="datetime1">
              <a:rPr lang="de-DE" smtClean="0"/>
              <a:t>25.06.2025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B642-695F-447A-9171-325D17AC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7B7B5-3945-49C8-AE65-9C5CF944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204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20F5-3041-48CA-B997-E98AD6A6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AAD5F-E10E-41DB-8107-C6F937A13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DF06-A721-4F67-810E-42906AD7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4B23-9F94-4BE4-9C74-79F1CA3EB7A0}" type="datetime1">
              <a:rPr lang="de-DE" smtClean="0"/>
              <a:t>25.06.2025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36397-C34A-4239-9998-A5DDA9CE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10214-7333-4852-8F66-2B3498D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1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EFC1-3625-4A19-B23C-257E3122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30FF0-9688-4F96-94FD-09568CE78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E3FEC-8875-4DB1-B910-590390F9E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6D196-74BD-4B82-8ED1-D649A15E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4A0A7-D170-4A26-94E9-AC232C17D785}" type="datetime1">
              <a:rPr lang="de-DE" smtClean="0"/>
              <a:t>25.06.2025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18900-36C5-488E-9306-388A765A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44416-8078-4D82-B005-9C3C2EFB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51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6358-628F-40F2-A41F-D83A3CAE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40A04-9EA6-4407-AF70-E1ED3E7F2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88570-D319-4E38-AB72-CEDE40673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68A54D-C5DB-4CF2-9CAA-4B3AF0727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A81DA-074A-4D38-9746-11719F987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782FCC-A4DC-4C5D-93EA-41AFF98F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69A3-91A3-4456-BD8E-433B1FF94DEB}" type="datetime1">
              <a:rPr lang="de-DE" smtClean="0"/>
              <a:t>25.06.2025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E8D36-8E6B-4ADC-BBB1-1A91272C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10CC17-545F-461D-B442-862BA2F5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75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2B00-1CEB-4FE8-AB9D-D61A42C2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C9425D-265C-4A15-AA1F-EDA10958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FED0C-027B-4F51-AE99-B8D067C0D3D4}" type="datetime1">
              <a:rPr lang="de-DE" smtClean="0"/>
              <a:t>25.06.2025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42048-C08B-4AB6-8315-7D4B73547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D0808-DA93-413B-987B-5E6EC7F3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17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6A9DD9-21F3-4B25-BF8F-E532D7BB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3A46-2440-435E-BB0C-B8F94E417C20}" type="datetime1">
              <a:rPr lang="de-DE" smtClean="0"/>
              <a:t>25.06.2025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BDB2B-DEE2-4447-BED0-6A7C078B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E8FE9-A044-4D79-B822-EC15A678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57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3835-C1F3-4817-A00D-C2A76F06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B626A-15A6-468F-920D-C74A7FBE8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8AD51-3FFC-4A95-9CE5-E24E0B033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60627-7990-4881-8A65-5FDA0501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4B41-2BD5-4316-AF6B-6DE5FDFEAADB}" type="datetime1">
              <a:rPr lang="de-DE" smtClean="0"/>
              <a:t>25.06.2025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88E0A-FD07-4FE0-BF67-F8136A54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51D74-A056-4AC0-84B4-8213FA64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19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6941-8C92-46D6-BABD-A330339B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97F1F-5513-4163-B78B-27F7FD680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DE230-7AD7-4252-94F9-1924361BA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D329-7BA6-455F-B14D-2106F8058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67347-B0E4-4684-9603-AFC4881A57E6}" type="datetime1">
              <a:rPr lang="de-DE" smtClean="0"/>
              <a:t>25.06.2025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1FA11-C072-452F-9C05-B6B2489D6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3027B-8342-4D63-8A22-B54E5F39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2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F8A5A0-F318-4192-804E-00C11088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C2A41-1D88-45E7-95C8-98CB431EC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52FFF-2F09-46D3-B3D7-7521DC13B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B2B8-CDBC-426B-9126-106676143D87}" type="datetime1">
              <a:rPr lang="de-DE" smtClean="0"/>
              <a:t>25.06.2025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7AA3A-BA78-4302-946B-500584E46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3E606-D526-4D9A-9B06-3F9B4C6E8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832F6-A38E-415E-BDAA-7693A98D0B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4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B180F-EAA1-44C2-B28A-D9AA35035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Autofit/>
          </a:bodyPr>
          <a:lstStyle/>
          <a:p>
            <a:r>
              <a:rPr lang="de-DE" sz="5400" b="1" dirty="0">
                <a:latin typeface="Arial Narrow" panose="020B0606020202030204" pitchFamily="34" charset="0"/>
              </a:rPr>
              <a:t>Optimised Traffic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80D57-2717-4DD9-BDB1-4A3BAED9B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1621" y="1210071"/>
            <a:ext cx="8728363" cy="418780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/>
              <a:t>Moiz Zaheer Malik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/>
              <a:t>Jonathan Bahry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/>
              <a:t>Rubayet Kamal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/>
              <a:t>Mofifoluwa Akinwande</a:t>
            </a:r>
          </a:p>
        </p:txBody>
      </p:sp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59DB0B65-DE70-C2D3-8A36-997D7659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0" y="1782115"/>
            <a:ext cx="45720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BA8A0-0917-4072-ACE8-0C326A42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8832F6-A38E-415E-BDAA-7693A98D0B93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B49F-CE0B-15E2-3A76-5C091EAAC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5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8B25D-4641-2DA6-1CED-5B7B9EB8E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DE0F5-A046-B5A2-43BC-74A1C6535BC8}"/>
              </a:ext>
            </a:extLst>
          </p:cNvPr>
          <p:cNvSpPr txBox="1"/>
          <p:nvPr/>
        </p:nvSpPr>
        <p:spPr>
          <a:xfrm>
            <a:off x="245532" y="237067"/>
            <a:ext cx="8074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UPPAAL Model for Pedestrian crossing On South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F5E0F-BB96-FF81-B3FC-22E25B6B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A2027-26A3-DE12-E1DF-D650B52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00E282-EEF4-E644-D437-F9A89899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9290" y="983220"/>
            <a:ext cx="5105482" cy="35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F80995-B767-E94D-85FA-F0B117A821E4}"/>
              </a:ext>
            </a:extLst>
          </p:cNvPr>
          <p:cNvCxnSpPr>
            <a:cxnSpLocks/>
          </p:cNvCxnSpPr>
          <p:nvPr/>
        </p:nvCxnSpPr>
        <p:spPr>
          <a:xfrm>
            <a:off x="5789052" y="1221773"/>
            <a:ext cx="0" cy="33070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E55E70-2259-8487-038B-CB26F98D1052}"/>
              </a:ext>
            </a:extLst>
          </p:cNvPr>
          <p:cNvCxnSpPr/>
          <p:nvPr/>
        </p:nvCxnSpPr>
        <p:spPr>
          <a:xfrm flipH="1">
            <a:off x="8320177" y="3830128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ED43B0-A7BF-8EF1-AF35-E23884671DDF}"/>
              </a:ext>
            </a:extLst>
          </p:cNvPr>
          <p:cNvCxnSpPr>
            <a:cxnSpLocks/>
          </p:cNvCxnSpPr>
          <p:nvPr/>
        </p:nvCxnSpPr>
        <p:spPr>
          <a:xfrm>
            <a:off x="8380562" y="3735237"/>
            <a:ext cx="1190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C82676-D9E7-E3B2-D047-C230FE59F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2" y="1465406"/>
            <a:ext cx="4789490" cy="20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43538A-3DE1-D152-28AB-CB57437E9119}"/>
              </a:ext>
            </a:extLst>
          </p:cNvPr>
          <p:cNvCxnSpPr>
            <a:cxnSpLocks/>
          </p:cNvCxnSpPr>
          <p:nvPr/>
        </p:nvCxnSpPr>
        <p:spPr>
          <a:xfrm flipH="1" flipV="1">
            <a:off x="3597215" y="2105505"/>
            <a:ext cx="4722962" cy="162973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25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7F3A-B330-C7DC-0393-382565FDF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DE3C4-624C-72DA-E70B-CB44DE3FD82E}"/>
              </a:ext>
            </a:extLst>
          </p:cNvPr>
          <p:cNvSpPr txBox="1"/>
          <p:nvPr/>
        </p:nvSpPr>
        <p:spPr>
          <a:xfrm>
            <a:off x="245532" y="237067"/>
            <a:ext cx="9917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UPPAAL Model for Car in right-lane of South</a:t>
            </a:r>
          </a:p>
          <a:p>
            <a:endParaRPr lang="de-DE" sz="2800" b="1" dirty="0">
              <a:latin typeface="Arial Narrow" panose="020B0606020202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EBE30-834F-7D79-BB58-4333DFA0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32AE8-302B-9858-0781-A7D9D759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6B09F3-2CF2-4F32-42CA-C0A0D31DAE1F}"/>
              </a:ext>
            </a:extLst>
          </p:cNvPr>
          <p:cNvCxnSpPr>
            <a:cxnSpLocks/>
          </p:cNvCxnSpPr>
          <p:nvPr/>
        </p:nvCxnSpPr>
        <p:spPr>
          <a:xfrm>
            <a:off x="6763837" y="1328467"/>
            <a:ext cx="0" cy="40780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06D736-726C-8131-E075-322A89602F29}"/>
              </a:ext>
            </a:extLst>
          </p:cNvPr>
          <p:cNvCxnSpPr/>
          <p:nvPr/>
        </p:nvCxnSpPr>
        <p:spPr>
          <a:xfrm flipH="1">
            <a:off x="8350370" y="2018581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A4D7A271-E3A5-57DF-6990-A60AD59B8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9517"/>
            <a:ext cx="6278231" cy="246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0E49E9-1F70-FCFE-04D4-157A96948219}"/>
              </a:ext>
            </a:extLst>
          </p:cNvPr>
          <p:cNvCxnSpPr>
            <a:cxnSpLocks/>
          </p:cNvCxnSpPr>
          <p:nvPr/>
        </p:nvCxnSpPr>
        <p:spPr>
          <a:xfrm>
            <a:off x="8972629" y="2947061"/>
            <a:ext cx="1190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5796AC-62BB-5BA7-5D13-D9DC0CDED39D}"/>
              </a:ext>
            </a:extLst>
          </p:cNvPr>
          <p:cNvCxnSpPr/>
          <p:nvPr/>
        </p:nvCxnSpPr>
        <p:spPr>
          <a:xfrm flipH="1">
            <a:off x="8912244" y="2878347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68C682-970F-212A-3B2C-8C30866A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50" y="1751012"/>
            <a:ext cx="5123699" cy="352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AFE06A-F37F-1E02-2C9D-5417F8E9F342}"/>
              </a:ext>
            </a:extLst>
          </p:cNvPr>
          <p:cNvCxnSpPr>
            <a:cxnSpLocks/>
          </p:cNvCxnSpPr>
          <p:nvPr/>
        </p:nvCxnSpPr>
        <p:spPr>
          <a:xfrm>
            <a:off x="2320506" y="4459857"/>
            <a:ext cx="7661694" cy="9902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19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FB735-19C4-FF80-5400-8FB15156B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6C4537-08A1-4850-83D9-D371A02E51CB}"/>
              </a:ext>
            </a:extLst>
          </p:cNvPr>
          <p:cNvSpPr txBox="1"/>
          <p:nvPr/>
        </p:nvSpPr>
        <p:spPr>
          <a:xfrm>
            <a:off x="245532" y="237067"/>
            <a:ext cx="775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UPPAAL Model for Pedestrian crossing On North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3FF22-6F14-00C0-051D-C1D07998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5B7F2-4E8E-75DD-85D6-63B9B50E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2C6DE-9320-F171-3A91-92376BB4B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663966"/>
            <a:ext cx="5404184" cy="18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2FBD19-4C0C-1FE9-1DE1-A0382612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9290" y="983220"/>
            <a:ext cx="5105482" cy="35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A80D80-155A-2E95-7CDB-7A2E0EB2618A}"/>
              </a:ext>
            </a:extLst>
          </p:cNvPr>
          <p:cNvCxnSpPr>
            <a:cxnSpLocks/>
          </p:cNvCxnSpPr>
          <p:nvPr/>
        </p:nvCxnSpPr>
        <p:spPr>
          <a:xfrm>
            <a:off x="5789052" y="1221773"/>
            <a:ext cx="0" cy="33070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FB2A95-A6A5-85C9-A099-58F808374C35}"/>
              </a:ext>
            </a:extLst>
          </p:cNvPr>
          <p:cNvCxnSpPr/>
          <p:nvPr/>
        </p:nvCxnSpPr>
        <p:spPr>
          <a:xfrm flipH="1">
            <a:off x="8350370" y="2018581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AE769-2BF1-0C1D-B97C-EEE8371EF7E5}"/>
              </a:ext>
            </a:extLst>
          </p:cNvPr>
          <p:cNvCxnSpPr>
            <a:cxnSpLocks/>
          </p:cNvCxnSpPr>
          <p:nvPr/>
        </p:nvCxnSpPr>
        <p:spPr>
          <a:xfrm>
            <a:off x="8380562" y="1906437"/>
            <a:ext cx="1190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099C84-9C03-71FD-C0B5-D05FC4D065B3}"/>
              </a:ext>
            </a:extLst>
          </p:cNvPr>
          <p:cNvCxnSpPr>
            <a:cxnSpLocks/>
          </p:cNvCxnSpPr>
          <p:nvPr/>
        </p:nvCxnSpPr>
        <p:spPr>
          <a:xfrm flipH="1">
            <a:off x="3841631" y="1985237"/>
            <a:ext cx="4538931" cy="12823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3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83DF2-B1DD-2DF7-1F93-CBED41183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BEC2A5-2FB1-7AF9-B0CC-98BF7622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A3DB8-FBF3-F0B6-FBCA-ED710FF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13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77734-7F8F-AB4B-2111-6576F80F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792" y="904434"/>
            <a:ext cx="9554822" cy="5451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AD63A0-F334-B8B6-349F-2B9E0F2A01F0}"/>
              </a:ext>
            </a:extLst>
          </p:cNvPr>
          <p:cNvSpPr/>
          <p:nvPr/>
        </p:nvSpPr>
        <p:spPr>
          <a:xfrm>
            <a:off x="4038600" y="67377"/>
            <a:ext cx="5009147" cy="6545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Vehicle Arbiter Module</a:t>
            </a:r>
          </a:p>
        </p:txBody>
      </p:sp>
    </p:spTree>
    <p:extLst>
      <p:ext uri="{BB962C8B-B14F-4D97-AF65-F5344CB8AC3E}">
        <p14:creationId xmlns:p14="http://schemas.microsoft.com/office/powerpoint/2010/main" val="2750874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CE3C3-8C8E-4E0E-A42D-75A922BCEB0E}"/>
              </a:ext>
            </a:extLst>
          </p:cNvPr>
          <p:cNvSpPr txBox="1"/>
          <p:nvPr/>
        </p:nvSpPr>
        <p:spPr>
          <a:xfrm>
            <a:off x="262467" y="321733"/>
            <a:ext cx="669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Hardware Implementation: Vehicle Arbiter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0E8A7-80A9-4707-8F75-D81A4B6C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6C85-C34D-D7DE-1530-26F718C0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C5867-AA7B-3B22-0959-BB70A883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104"/>
            <a:ext cx="12192000" cy="219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45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0E886-C075-BAEA-FC12-87BE9848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34C90-6DB8-CF7C-7AC5-7A6785EC2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15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D2E9E-64A5-0AC1-47D9-0645507C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6159" y="904434"/>
            <a:ext cx="4704087" cy="5451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4CB1FD-13F4-85BC-4AC5-6BD5033FA233}"/>
              </a:ext>
            </a:extLst>
          </p:cNvPr>
          <p:cNvSpPr/>
          <p:nvPr/>
        </p:nvSpPr>
        <p:spPr>
          <a:xfrm>
            <a:off x="4038600" y="67377"/>
            <a:ext cx="5009147" cy="6545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Request Detection Logic</a:t>
            </a:r>
          </a:p>
        </p:txBody>
      </p:sp>
    </p:spTree>
    <p:extLst>
      <p:ext uri="{BB962C8B-B14F-4D97-AF65-F5344CB8AC3E}">
        <p14:creationId xmlns:p14="http://schemas.microsoft.com/office/powerpoint/2010/main" val="698087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9E3E-230A-A71C-B7E3-F48D3479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0039EA-AC97-AFD1-6E22-A8D52F8F4644}"/>
              </a:ext>
            </a:extLst>
          </p:cNvPr>
          <p:cNvSpPr txBox="1"/>
          <p:nvPr/>
        </p:nvSpPr>
        <p:spPr>
          <a:xfrm>
            <a:off x="262466" y="321733"/>
            <a:ext cx="6837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Hardware Implementation: Request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7913C-5B28-07CD-AF2D-C2063641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16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D1CCA3-555C-3126-C3A3-90C7B43A4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AC6E2-5614-0E72-DA10-39663DA1A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66" y="1811547"/>
            <a:ext cx="11730471" cy="2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40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A109B-BF7F-95DD-3664-E281DDF3E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9636C-3BE4-9F43-EF60-D37299432AF9}"/>
              </a:ext>
            </a:extLst>
          </p:cNvPr>
          <p:cNvSpPr txBox="1"/>
          <p:nvPr/>
        </p:nvSpPr>
        <p:spPr>
          <a:xfrm>
            <a:off x="4637336" y="3685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Car Parameters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7DB4CE7-F380-FAD8-0FFB-1252BE46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85BD1-0C9E-CFFB-B0F7-96F611F84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684874-31A7-7A26-3B74-C362E62E1021}"/>
              </a:ext>
            </a:extLst>
          </p:cNvPr>
          <p:cNvSpPr/>
          <p:nvPr/>
        </p:nvSpPr>
        <p:spPr>
          <a:xfrm>
            <a:off x="155275" y="793630"/>
            <a:ext cx="11921706" cy="55627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FC4DC3-3447-0E1E-E864-C9F291B9FFBD}"/>
              </a:ext>
            </a:extLst>
          </p:cNvPr>
          <p:cNvSpPr/>
          <p:nvPr/>
        </p:nvSpPr>
        <p:spPr>
          <a:xfrm>
            <a:off x="155275" y="831065"/>
            <a:ext cx="2292470" cy="293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ClassDiagram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400BA-F929-CEF5-3B21-BD65175C885C}"/>
              </a:ext>
            </a:extLst>
          </p:cNvPr>
          <p:cNvSpPr/>
          <p:nvPr/>
        </p:nvSpPr>
        <p:spPr>
          <a:xfrm>
            <a:off x="4356340" y="1190445"/>
            <a:ext cx="3968151" cy="47186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39021-948E-B20B-395C-F7F7BF422683}"/>
              </a:ext>
            </a:extLst>
          </p:cNvPr>
          <p:cNvSpPr/>
          <p:nvPr/>
        </p:nvSpPr>
        <p:spPr>
          <a:xfrm>
            <a:off x="4356340" y="2001328"/>
            <a:ext cx="3968151" cy="39077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de-DE" dirty="0"/>
              <a:t>id: int</a:t>
            </a:r>
          </a:p>
          <a:p>
            <a:pPr marL="285750" indent="-285750">
              <a:buFontTx/>
              <a:buChar char="-"/>
            </a:pPr>
            <a:r>
              <a:rPr lang="de-DE" dirty="0"/>
              <a:t>from: Direction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turn: TurnDirection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arrivalTime: TickType_t</a:t>
            </a:r>
          </a:p>
          <a:p>
            <a:pPr marL="285750" indent="-285750">
              <a:buFontTx/>
              <a:buChar char="-"/>
            </a:pPr>
            <a:r>
              <a:rPr lang="de-DE" dirty="0"/>
              <a:t>Active:bool</a:t>
            </a:r>
          </a:p>
          <a:p>
            <a:pPr marL="285750" indent="-285750">
              <a:buFontTx/>
              <a:buChar char="-"/>
            </a:pPr>
            <a:r>
              <a:rPr lang="de-DE" dirty="0"/>
              <a:t>goSem: SemaphoreHandle_t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A4F42-F560-6461-198E-18A6310B89C4}"/>
              </a:ext>
            </a:extLst>
          </p:cNvPr>
          <p:cNvSpPr txBox="1"/>
          <p:nvPr/>
        </p:nvSpPr>
        <p:spPr>
          <a:xfrm>
            <a:off x="5857336" y="1189414"/>
            <a:ext cx="3217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287660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E5EE1-39A6-035B-9478-4245248C9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1BDB77-C8C0-A70A-84B9-F69B5865678E}"/>
              </a:ext>
            </a:extLst>
          </p:cNvPr>
          <p:cNvSpPr txBox="1"/>
          <p:nvPr/>
        </p:nvSpPr>
        <p:spPr>
          <a:xfrm>
            <a:off x="3196725" y="11268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Software Implementation: FreeRTOS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DD7A24-5F32-23FB-6BE1-88902836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5B147-769A-84DB-DF53-0DC429CF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431F15-4DB8-334D-855D-05A9279C8CF3}"/>
              </a:ext>
            </a:extLst>
          </p:cNvPr>
          <p:cNvSpPr/>
          <p:nvPr/>
        </p:nvSpPr>
        <p:spPr>
          <a:xfrm>
            <a:off x="1084771" y="2553418"/>
            <a:ext cx="1362974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Created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57E4E3-462B-C9BE-ED63-75D2CC46CAF2}"/>
              </a:ext>
            </a:extLst>
          </p:cNvPr>
          <p:cNvSpPr/>
          <p:nvPr/>
        </p:nvSpPr>
        <p:spPr>
          <a:xfrm>
            <a:off x="3786277" y="2553418"/>
            <a:ext cx="1362974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Arrived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B9DDA2-F902-D4EC-7985-60CFF17FEBB3}"/>
              </a:ext>
            </a:extLst>
          </p:cNvPr>
          <p:cNvSpPr/>
          <p:nvPr/>
        </p:nvSpPr>
        <p:spPr>
          <a:xfrm>
            <a:off x="6926292" y="2553418"/>
            <a:ext cx="2077528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6E4CC8-2992-157B-7CAB-676EAE2BD1C3}"/>
              </a:ext>
            </a:extLst>
          </p:cNvPr>
          <p:cNvSpPr/>
          <p:nvPr/>
        </p:nvSpPr>
        <p:spPr>
          <a:xfrm>
            <a:off x="9988669" y="2553418"/>
            <a:ext cx="1951008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Entering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4A06A4-2707-CC33-22A3-FD4162C9BC10}"/>
              </a:ext>
            </a:extLst>
          </p:cNvPr>
          <p:cNvSpPr/>
          <p:nvPr/>
        </p:nvSpPr>
        <p:spPr>
          <a:xfrm>
            <a:off x="7063594" y="5121216"/>
            <a:ext cx="2587207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Exited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9ED94AF-C7D1-27D1-3183-9B99AEE07D65}"/>
              </a:ext>
            </a:extLst>
          </p:cNvPr>
          <p:cNvSpPr/>
          <p:nvPr/>
        </p:nvSpPr>
        <p:spPr>
          <a:xfrm>
            <a:off x="3258628" y="5092578"/>
            <a:ext cx="2140789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Terminated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7207D5-1F90-916B-0C41-8812856D4B51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2447745" y="2898475"/>
            <a:ext cx="133853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EBEDC9-5633-148A-5C95-C00B9395BACB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149251" y="2898475"/>
            <a:ext cx="177704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7609EB-BA83-B15C-3E0E-F15762AF83A4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9003820" y="2898475"/>
            <a:ext cx="98484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17EF7D-1423-5C7D-DFC0-FC3093DF5DB8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 flipH="1">
            <a:off x="8357198" y="3243532"/>
            <a:ext cx="2606975" cy="18776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9A60D9-BABA-D2D4-FAC7-6C8B46EE0B94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 flipV="1">
            <a:off x="5399417" y="5437635"/>
            <a:ext cx="1664177" cy="286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7481487-C023-4AE0-E559-9C3FF2885470}"/>
              </a:ext>
            </a:extLst>
          </p:cNvPr>
          <p:cNvSpPr/>
          <p:nvPr/>
        </p:nvSpPr>
        <p:spPr>
          <a:xfrm>
            <a:off x="1084771" y="1173190"/>
            <a:ext cx="1362974" cy="6901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2899B5-08D1-0F0C-1E46-E97901A80B7E}"/>
              </a:ext>
            </a:extLst>
          </p:cNvPr>
          <p:cNvCxnSpPr>
            <a:cxnSpLocks/>
            <a:stCxn id="35" idx="4"/>
            <a:endCxn id="7" idx="0"/>
          </p:cNvCxnSpPr>
          <p:nvPr/>
        </p:nvCxnSpPr>
        <p:spPr>
          <a:xfrm>
            <a:off x="1766258" y="1863304"/>
            <a:ext cx="0" cy="69011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BA69D4E-1ADA-C8C7-98C1-70981E679293}"/>
              </a:ext>
            </a:extLst>
          </p:cNvPr>
          <p:cNvSpPr/>
          <p:nvPr/>
        </p:nvSpPr>
        <p:spPr>
          <a:xfrm>
            <a:off x="1346439" y="1325589"/>
            <a:ext cx="839638" cy="36518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78070B-C0F1-524F-9389-B1F2BAB75DA3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2186077" y="5437634"/>
            <a:ext cx="1072551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30A59B7-5956-304B-CA6E-E677DE314D85}"/>
              </a:ext>
            </a:extLst>
          </p:cNvPr>
          <p:cNvSpPr/>
          <p:nvPr/>
        </p:nvSpPr>
        <p:spPr>
          <a:xfrm>
            <a:off x="322771" y="5092578"/>
            <a:ext cx="1863306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2BEC5A-043C-61BF-C0DF-B08660064446}"/>
              </a:ext>
            </a:extLst>
          </p:cNvPr>
          <p:cNvSpPr txBox="1"/>
          <p:nvPr/>
        </p:nvSpPr>
        <p:spPr>
          <a:xfrm>
            <a:off x="1935192" y="1957436"/>
            <a:ext cx="34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xTaskCreate(carGeneratorTask, ....)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8A68E4-44F6-B2AB-27A2-E871FE33ED7A}"/>
              </a:ext>
            </a:extLst>
          </p:cNvPr>
          <p:cNvSpPr txBox="1"/>
          <p:nvPr/>
        </p:nvSpPr>
        <p:spPr>
          <a:xfrm>
            <a:off x="5179443" y="2908706"/>
            <a:ext cx="167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xQueueSend()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7BAF05-F3C2-2C62-07F6-362ADB058294}"/>
              </a:ext>
            </a:extLst>
          </p:cNvPr>
          <p:cNvSpPr txBox="1"/>
          <p:nvPr/>
        </p:nvSpPr>
        <p:spPr>
          <a:xfrm>
            <a:off x="8488392" y="2267372"/>
            <a:ext cx="286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xSemaphoreTake(goSem)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F16DB9-35B8-2D5B-6CCC-55EC5B8B7AD6}"/>
              </a:ext>
            </a:extLst>
          </p:cNvPr>
          <p:cNvSpPr txBox="1"/>
          <p:nvPr/>
        </p:nvSpPr>
        <p:spPr>
          <a:xfrm rot="19450745">
            <a:off x="8169210" y="3920072"/>
            <a:ext cx="258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CROSS_TIME_MS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97D04E-06B9-2AD0-9237-D29F7560735F}"/>
              </a:ext>
            </a:extLst>
          </p:cNvPr>
          <p:cNvSpPr txBox="1"/>
          <p:nvPr/>
        </p:nvSpPr>
        <p:spPr>
          <a:xfrm>
            <a:off x="5348376" y="5571570"/>
            <a:ext cx="2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vTaskDelete(NULL)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A880-30C2-86C7-3170-E02540AACFD1}"/>
              </a:ext>
            </a:extLst>
          </p:cNvPr>
          <p:cNvSpPr/>
          <p:nvPr/>
        </p:nvSpPr>
        <p:spPr>
          <a:xfrm>
            <a:off x="155275" y="793630"/>
            <a:ext cx="11921706" cy="55627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17BB22-CF71-5330-579F-FC1827F8DBCF}"/>
              </a:ext>
            </a:extLst>
          </p:cNvPr>
          <p:cNvSpPr/>
          <p:nvPr/>
        </p:nvSpPr>
        <p:spPr>
          <a:xfrm>
            <a:off x="155275" y="831065"/>
            <a:ext cx="2292470" cy="293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carTask()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4A9B3-8D11-496A-81B2-EA8902DC6FC5}"/>
              </a:ext>
            </a:extLst>
          </p:cNvPr>
          <p:cNvSpPr txBox="1"/>
          <p:nvPr/>
        </p:nvSpPr>
        <p:spPr>
          <a:xfrm>
            <a:off x="2207627" y="3057558"/>
            <a:ext cx="167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Logs „ARRIVAL“</a:t>
            </a:r>
          </a:p>
        </p:txBody>
      </p:sp>
    </p:spTree>
    <p:extLst>
      <p:ext uri="{BB962C8B-B14F-4D97-AF65-F5344CB8AC3E}">
        <p14:creationId xmlns:p14="http://schemas.microsoft.com/office/powerpoint/2010/main" val="114998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4F67E-0958-19E2-A60A-2FF3A223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66B289-15C8-6337-581B-632365C1125E}"/>
              </a:ext>
            </a:extLst>
          </p:cNvPr>
          <p:cNvSpPr txBox="1"/>
          <p:nvPr/>
        </p:nvSpPr>
        <p:spPr>
          <a:xfrm>
            <a:off x="3196725" y="11268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Software Implementation: FreeRTOS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2B28765-5EC7-340D-2610-59CCD971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66F68-1D20-3415-C7C5-6318D33D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B95785-45F3-D15E-84CB-EDC647E64A39}"/>
              </a:ext>
            </a:extLst>
          </p:cNvPr>
          <p:cNvSpPr/>
          <p:nvPr/>
        </p:nvSpPr>
        <p:spPr>
          <a:xfrm>
            <a:off x="787518" y="2553418"/>
            <a:ext cx="1882716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AllocateCar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690C8C-2957-B903-8CFF-F693647C2D7C}"/>
              </a:ext>
            </a:extLst>
          </p:cNvPr>
          <p:cNvSpPr/>
          <p:nvPr/>
        </p:nvSpPr>
        <p:spPr>
          <a:xfrm>
            <a:off x="463309" y="3781953"/>
            <a:ext cx="2531134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CheckAllocation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EEA909-60BF-EA62-E0CD-6F4F90EDB803}"/>
              </a:ext>
            </a:extLst>
          </p:cNvPr>
          <p:cNvSpPr/>
          <p:nvPr/>
        </p:nvSpPr>
        <p:spPr>
          <a:xfrm>
            <a:off x="333908" y="5187354"/>
            <a:ext cx="2433732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AllocationFailed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29AB3A-0033-71CF-7E6D-BB4007553BF5}"/>
              </a:ext>
            </a:extLst>
          </p:cNvPr>
          <p:cNvSpPr/>
          <p:nvPr/>
        </p:nvSpPr>
        <p:spPr>
          <a:xfrm>
            <a:off x="5624603" y="3957450"/>
            <a:ext cx="1951008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Create CarTask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DC6C9E-F9F1-8E09-0664-4BFCF9855415}"/>
              </a:ext>
            </a:extLst>
          </p:cNvPr>
          <p:cNvSpPr/>
          <p:nvPr/>
        </p:nvSpPr>
        <p:spPr>
          <a:xfrm>
            <a:off x="5296978" y="2183112"/>
            <a:ext cx="2587207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InitializeCar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513DD4-A765-4DD9-051A-B14043714A82}"/>
              </a:ext>
            </a:extLst>
          </p:cNvPr>
          <p:cNvSpPr/>
          <p:nvPr/>
        </p:nvSpPr>
        <p:spPr>
          <a:xfrm>
            <a:off x="9045153" y="2183112"/>
            <a:ext cx="2140789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TaskCreationFailed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F54953-C540-2390-92F3-72FD6EB73D0A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1728876" y="3243532"/>
            <a:ext cx="0" cy="5384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8DD8C5-314F-21CA-4F4C-8705FE726FED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1697245" y="4472067"/>
            <a:ext cx="31631" cy="7152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58DF4B-510C-F564-C711-8B432DFC3380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2767640" y="4302507"/>
            <a:ext cx="2856963" cy="12299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728232-1A98-54C5-DF04-55AAC3D30C05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057343" y="2528169"/>
            <a:ext cx="2239635" cy="161763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176BEF-9FDB-7455-EFF9-C5FC21361EB1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7575611" y="2528169"/>
            <a:ext cx="1469542" cy="17743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6D05301-7BEB-0597-F7B4-8B861065ABF0}"/>
              </a:ext>
            </a:extLst>
          </p:cNvPr>
          <p:cNvSpPr/>
          <p:nvPr/>
        </p:nvSpPr>
        <p:spPr>
          <a:xfrm>
            <a:off x="1084771" y="1173190"/>
            <a:ext cx="1362974" cy="6901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2550E5-CB69-6ADE-112A-4E99DCA9082D}"/>
              </a:ext>
            </a:extLst>
          </p:cNvPr>
          <p:cNvCxnSpPr>
            <a:cxnSpLocks/>
            <a:stCxn id="35" idx="4"/>
            <a:endCxn id="7" idx="0"/>
          </p:cNvCxnSpPr>
          <p:nvPr/>
        </p:nvCxnSpPr>
        <p:spPr>
          <a:xfrm flipH="1">
            <a:off x="1728876" y="1863304"/>
            <a:ext cx="37382" cy="69011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74B44AB3-3754-AFFA-987C-FD5D822E0224}"/>
              </a:ext>
            </a:extLst>
          </p:cNvPr>
          <p:cNvSpPr/>
          <p:nvPr/>
        </p:nvSpPr>
        <p:spPr>
          <a:xfrm>
            <a:off x="1346439" y="1325589"/>
            <a:ext cx="839638" cy="36518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CEDB277-4267-FA38-24CC-2F59BE70896D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6590582" y="2873226"/>
            <a:ext cx="9525" cy="10842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828C8B8-0DB7-534F-4B10-95C5852B3CA7}"/>
              </a:ext>
            </a:extLst>
          </p:cNvPr>
          <p:cNvSpPr txBox="1"/>
          <p:nvPr/>
        </p:nvSpPr>
        <p:spPr>
          <a:xfrm>
            <a:off x="1831144" y="1793712"/>
            <a:ext cx="34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xTaskCreate(carGeneratorTask, ....)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D74570-38FA-AE99-1532-CF9A62C140A7}"/>
              </a:ext>
            </a:extLst>
          </p:cNvPr>
          <p:cNvSpPr txBox="1"/>
          <p:nvPr/>
        </p:nvSpPr>
        <p:spPr>
          <a:xfrm rot="19498906">
            <a:off x="2943674" y="2771517"/>
            <a:ext cx="286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pvPortMalloc == True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612629-3FB5-5AC4-EDDB-224A2E2DFB3D}"/>
              </a:ext>
            </a:extLst>
          </p:cNvPr>
          <p:cNvSpPr txBox="1"/>
          <p:nvPr/>
        </p:nvSpPr>
        <p:spPr>
          <a:xfrm>
            <a:off x="1787466" y="4565339"/>
            <a:ext cx="258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pvPortMalloc == False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61AD7A-393B-7BD4-8597-17B86AD281BD}"/>
              </a:ext>
            </a:extLst>
          </p:cNvPr>
          <p:cNvSpPr txBox="1"/>
          <p:nvPr/>
        </p:nvSpPr>
        <p:spPr>
          <a:xfrm>
            <a:off x="5348376" y="5571570"/>
            <a:ext cx="2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vTaskDelete(NULL)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BF9C5-239E-7283-49ED-6B981C7D98D1}"/>
              </a:ext>
            </a:extLst>
          </p:cNvPr>
          <p:cNvSpPr/>
          <p:nvPr/>
        </p:nvSpPr>
        <p:spPr>
          <a:xfrm>
            <a:off x="155275" y="793630"/>
            <a:ext cx="11921706" cy="55627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1E4A7F-29AB-3AF7-5346-B0851B573B7B}"/>
              </a:ext>
            </a:extLst>
          </p:cNvPr>
          <p:cNvSpPr/>
          <p:nvPr/>
        </p:nvSpPr>
        <p:spPr>
          <a:xfrm>
            <a:off x="155275" y="831065"/>
            <a:ext cx="2292470" cy="293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carGeneratorTask()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973D1EE-7FAC-0584-A4E9-D624D4ECE657}"/>
              </a:ext>
            </a:extLst>
          </p:cNvPr>
          <p:cNvSpPr/>
          <p:nvPr/>
        </p:nvSpPr>
        <p:spPr>
          <a:xfrm>
            <a:off x="9055577" y="3957450"/>
            <a:ext cx="2140789" cy="6901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WaitInterval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B788EE-EB9F-E4B9-0E69-51FFAE13758F}"/>
              </a:ext>
            </a:extLst>
          </p:cNvPr>
          <p:cNvCxnSpPr>
            <a:cxnSpLocks/>
            <a:stCxn id="14" idx="6"/>
            <a:endCxn id="57" idx="2"/>
          </p:cNvCxnSpPr>
          <p:nvPr/>
        </p:nvCxnSpPr>
        <p:spPr>
          <a:xfrm>
            <a:off x="7575611" y="4302507"/>
            <a:ext cx="14799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A9D210E-9082-6E6D-7641-4EF51BA99990}"/>
              </a:ext>
            </a:extLst>
          </p:cNvPr>
          <p:cNvSpPr txBox="1"/>
          <p:nvPr/>
        </p:nvSpPr>
        <p:spPr>
          <a:xfrm rot="18664116">
            <a:off x="7074919" y="2645676"/>
            <a:ext cx="286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xTaskCreate != pdPass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3AD325-E329-3226-3465-991B099C7DC2}"/>
              </a:ext>
            </a:extLst>
          </p:cNvPr>
          <p:cNvSpPr txBox="1"/>
          <p:nvPr/>
        </p:nvSpPr>
        <p:spPr>
          <a:xfrm>
            <a:off x="7260563" y="4486417"/>
            <a:ext cx="286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xTaskCreate == pdPass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733EA35-1FE1-B97F-CC3B-BDA8B44DC7E5}"/>
              </a:ext>
            </a:extLst>
          </p:cNvPr>
          <p:cNvCxnSpPr>
            <a:cxnSpLocks/>
          </p:cNvCxnSpPr>
          <p:nvPr/>
        </p:nvCxnSpPr>
        <p:spPr>
          <a:xfrm>
            <a:off x="244591" y="2846444"/>
            <a:ext cx="52226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6F32A83-C275-65B2-DF46-C11519AAE3BD}"/>
              </a:ext>
            </a:extLst>
          </p:cNvPr>
          <p:cNvCxnSpPr>
            <a:cxnSpLocks/>
          </p:cNvCxnSpPr>
          <p:nvPr/>
        </p:nvCxnSpPr>
        <p:spPr>
          <a:xfrm flipV="1">
            <a:off x="244591" y="2830342"/>
            <a:ext cx="0" cy="3375149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755771D-1145-6EE9-5A35-FC3A38CAE418}"/>
              </a:ext>
            </a:extLst>
          </p:cNvPr>
          <p:cNvCxnSpPr>
            <a:cxnSpLocks/>
          </p:cNvCxnSpPr>
          <p:nvPr/>
        </p:nvCxnSpPr>
        <p:spPr>
          <a:xfrm flipH="1">
            <a:off x="244591" y="6134470"/>
            <a:ext cx="11394599" cy="71021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26141D8-8C91-9337-830B-66D27CB3504C}"/>
              </a:ext>
            </a:extLst>
          </p:cNvPr>
          <p:cNvCxnSpPr>
            <a:cxnSpLocks/>
          </p:cNvCxnSpPr>
          <p:nvPr/>
        </p:nvCxnSpPr>
        <p:spPr>
          <a:xfrm>
            <a:off x="11539088" y="2528169"/>
            <a:ext cx="100102" cy="3624056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77DE9B1-3C8B-4DC0-A076-5883A62905F4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11185942" y="2528169"/>
            <a:ext cx="353146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89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517A8C-B513-46FB-9C0F-AEA7A1F5268F}"/>
              </a:ext>
            </a:extLst>
          </p:cNvPr>
          <p:cNvSpPr txBox="1"/>
          <p:nvPr/>
        </p:nvSpPr>
        <p:spPr>
          <a:xfrm>
            <a:off x="313267" y="211666"/>
            <a:ext cx="4758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Arial Narrow" panose="020B0606020202030204" pitchFamily="34" charset="0"/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F9F8C-0CBE-4AD4-98F6-134568273388}"/>
              </a:ext>
            </a:extLst>
          </p:cNvPr>
          <p:cNvSpPr txBox="1"/>
          <p:nvPr/>
        </p:nvSpPr>
        <p:spPr>
          <a:xfrm>
            <a:off x="313266" y="1227666"/>
            <a:ext cx="108119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/>
              <a:t>Efficient Cross-Traffic Simulation for Autonomous Cars: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400"/>
              <a:t>Cars to stop at intersection for pedestrians.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400"/>
              <a:t>Cars to use queue system to avoid collision with other cars.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/>
              <a:t>Implementation with FreeRTOS.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/>
              <a:t>Hardware realisation with VHDL.</a:t>
            </a:r>
            <a:endParaRPr lang="de-D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037A-FE72-4FBB-8A4E-137F4E79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8644-F35B-2C39-5C6D-407003ED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95C6E-6650-8512-EFB6-95D7B60F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750" y="2377438"/>
            <a:ext cx="4534887" cy="38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B20A73-0800-418C-822F-26C73779F0C1}"/>
              </a:ext>
            </a:extLst>
          </p:cNvPr>
          <p:cNvSpPr txBox="1"/>
          <p:nvPr/>
        </p:nvSpPr>
        <p:spPr>
          <a:xfrm>
            <a:off x="203200" y="245533"/>
            <a:ext cx="699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Arial Narrow" panose="020B0606020202030204" pitchFamily="34" charset="0"/>
              </a:rPr>
              <a:t>Conflicts at Intersection?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AD94F-8A0A-4D63-A96F-182877476B3B}"/>
              </a:ext>
            </a:extLst>
          </p:cNvPr>
          <p:cNvSpPr txBox="1"/>
          <p:nvPr/>
        </p:nvSpPr>
        <p:spPr>
          <a:xfrm>
            <a:off x="203200" y="1201308"/>
            <a:ext cx="102192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Resolved using First come First serve (FCFS) technique.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Arbiter Task responsible for: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de-DE" sz="2800" dirty="0"/>
              <a:t> listening to all head of all queues 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de-DE" sz="2800" dirty="0"/>
              <a:t>deciding which has the earliest arrival time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de-DE" sz="2800" dirty="0"/>
              <a:t>releasing queues for movement.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Cars can oly cross when they receive the go from the Arbiter.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4777D-BFC5-4069-8DDF-F7126D2F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CE6CF-B42E-791B-372B-D54D09AA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88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AFF8B-09DA-5D43-B486-62E55DCB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82BC-395F-7D39-0040-6DDBD922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FFD1-518C-21B7-8473-7CD810DD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AC328-D57A-89BD-1EEE-BBB9092567AA}"/>
              </a:ext>
            </a:extLst>
          </p:cNvPr>
          <p:cNvSpPr/>
          <p:nvPr/>
        </p:nvSpPr>
        <p:spPr>
          <a:xfrm>
            <a:off x="388189" y="1035170"/>
            <a:ext cx="2044460" cy="681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CarGeneratorTask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B0FD0-8FD3-C3ED-C79C-D0942AC7AB82}"/>
              </a:ext>
            </a:extLst>
          </p:cNvPr>
          <p:cNvSpPr/>
          <p:nvPr/>
        </p:nvSpPr>
        <p:spPr>
          <a:xfrm>
            <a:off x="3249283" y="1035169"/>
            <a:ext cx="2044460" cy="681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CarTask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C3F091-C42F-92A2-B62B-AA50D42AE008}"/>
              </a:ext>
            </a:extLst>
          </p:cNvPr>
          <p:cNvSpPr/>
          <p:nvPr/>
        </p:nvSpPr>
        <p:spPr>
          <a:xfrm>
            <a:off x="6257026" y="1035169"/>
            <a:ext cx="2044460" cy="681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CarTask(Car 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4368BE-262A-8B2F-6F8B-8B6FBE282883}"/>
              </a:ext>
            </a:extLst>
          </p:cNvPr>
          <p:cNvSpPr/>
          <p:nvPr/>
        </p:nvSpPr>
        <p:spPr>
          <a:xfrm>
            <a:off x="9420045" y="1035168"/>
            <a:ext cx="2044460" cy="681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LogEvent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CDE40B-A65E-1AC0-04BB-4C7EE34E7786}"/>
              </a:ext>
            </a:extLst>
          </p:cNvPr>
          <p:cNvCxnSpPr>
            <a:stCxn id="6" idx="2"/>
          </p:cNvCxnSpPr>
          <p:nvPr/>
        </p:nvCxnSpPr>
        <p:spPr>
          <a:xfrm>
            <a:off x="1410419" y="1716657"/>
            <a:ext cx="0" cy="4373592"/>
          </a:xfrm>
          <a:prstGeom prst="line">
            <a:avLst/>
          </a:prstGeom>
          <a:ln w="5715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EF620-1A93-ADAE-80DF-10E8DEAABC75}"/>
              </a:ext>
            </a:extLst>
          </p:cNvPr>
          <p:cNvCxnSpPr/>
          <p:nvPr/>
        </p:nvCxnSpPr>
        <p:spPr>
          <a:xfrm>
            <a:off x="4238445" y="1716655"/>
            <a:ext cx="0" cy="4373592"/>
          </a:xfrm>
          <a:prstGeom prst="line">
            <a:avLst/>
          </a:prstGeom>
          <a:ln w="5715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14117C-BA91-FEF7-2342-83BC37731945}"/>
              </a:ext>
            </a:extLst>
          </p:cNvPr>
          <p:cNvCxnSpPr/>
          <p:nvPr/>
        </p:nvCxnSpPr>
        <p:spPr>
          <a:xfrm>
            <a:off x="7279256" y="1716655"/>
            <a:ext cx="0" cy="4373592"/>
          </a:xfrm>
          <a:prstGeom prst="line">
            <a:avLst/>
          </a:prstGeom>
          <a:ln w="5715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80BB60-72D3-B72D-373F-BF3649F4CCA3}"/>
              </a:ext>
            </a:extLst>
          </p:cNvPr>
          <p:cNvCxnSpPr/>
          <p:nvPr/>
        </p:nvCxnSpPr>
        <p:spPr>
          <a:xfrm>
            <a:off x="10571671" y="1716655"/>
            <a:ext cx="0" cy="4373592"/>
          </a:xfrm>
          <a:prstGeom prst="line">
            <a:avLst/>
          </a:prstGeom>
          <a:ln w="5715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87DA28-942C-8640-9723-30D3B8E84C81}"/>
              </a:ext>
            </a:extLst>
          </p:cNvPr>
          <p:cNvCxnSpPr/>
          <p:nvPr/>
        </p:nvCxnSpPr>
        <p:spPr>
          <a:xfrm>
            <a:off x="1410419" y="2208362"/>
            <a:ext cx="2828026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7E9765-EF6C-0252-C6FB-AA5DF80CD836}"/>
              </a:ext>
            </a:extLst>
          </p:cNvPr>
          <p:cNvCxnSpPr>
            <a:cxnSpLocks/>
          </p:cNvCxnSpPr>
          <p:nvPr/>
        </p:nvCxnSpPr>
        <p:spPr>
          <a:xfrm>
            <a:off x="4382219" y="2636807"/>
            <a:ext cx="2820838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655C92-E74A-1CA6-FDBA-EB832D027D46}"/>
              </a:ext>
            </a:extLst>
          </p:cNvPr>
          <p:cNvCxnSpPr>
            <a:cxnSpLocks/>
          </p:cNvCxnSpPr>
          <p:nvPr/>
        </p:nvCxnSpPr>
        <p:spPr>
          <a:xfrm flipH="1">
            <a:off x="4263605" y="3021024"/>
            <a:ext cx="2870440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F6787B-061B-C8C9-BB69-C1B1035183E0}"/>
              </a:ext>
            </a:extLst>
          </p:cNvPr>
          <p:cNvCxnSpPr/>
          <p:nvPr/>
        </p:nvCxnSpPr>
        <p:spPr>
          <a:xfrm>
            <a:off x="4306019" y="3429000"/>
            <a:ext cx="2828026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96726A-4713-774B-2433-2FAFEA3B882E}"/>
              </a:ext>
            </a:extLst>
          </p:cNvPr>
          <p:cNvCxnSpPr>
            <a:cxnSpLocks/>
          </p:cNvCxnSpPr>
          <p:nvPr/>
        </p:nvCxnSpPr>
        <p:spPr>
          <a:xfrm>
            <a:off x="7409371" y="3889073"/>
            <a:ext cx="2939452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1F9796-5A83-255F-CE41-E00710DA4413}"/>
              </a:ext>
            </a:extLst>
          </p:cNvPr>
          <p:cNvCxnSpPr>
            <a:cxnSpLocks/>
          </p:cNvCxnSpPr>
          <p:nvPr/>
        </p:nvCxnSpPr>
        <p:spPr>
          <a:xfrm flipH="1">
            <a:off x="7409371" y="4273290"/>
            <a:ext cx="2870440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B1A64F-73A6-EB80-DC7C-7E7FFC62ADF4}"/>
              </a:ext>
            </a:extLst>
          </p:cNvPr>
          <p:cNvCxnSpPr/>
          <p:nvPr/>
        </p:nvCxnSpPr>
        <p:spPr>
          <a:xfrm>
            <a:off x="7451785" y="4681266"/>
            <a:ext cx="2828026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36AC43-FB85-5F8B-523C-264C26AB53BE}"/>
              </a:ext>
            </a:extLst>
          </p:cNvPr>
          <p:cNvCxnSpPr>
            <a:cxnSpLocks/>
          </p:cNvCxnSpPr>
          <p:nvPr/>
        </p:nvCxnSpPr>
        <p:spPr>
          <a:xfrm>
            <a:off x="7458973" y="5042136"/>
            <a:ext cx="2820838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763C66-07AD-291A-8556-2193ACD57B10}"/>
              </a:ext>
            </a:extLst>
          </p:cNvPr>
          <p:cNvCxnSpPr>
            <a:cxnSpLocks/>
          </p:cNvCxnSpPr>
          <p:nvPr/>
        </p:nvCxnSpPr>
        <p:spPr>
          <a:xfrm flipH="1">
            <a:off x="7409371" y="5391848"/>
            <a:ext cx="2870440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941A4D-F3B5-672C-02E4-E9CFAA546C66}"/>
              </a:ext>
            </a:extLst>
          </p:cNvPr>
          <p:cNvSpPr txBox="1"/>
          <p:nvPr/>
        </p:nvSpPr>
        <p:spPr>
          <a:xfrm>
            <a:off x="1702280" y="1814842"/>
            <a:ext cx="266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xTaskCreate(carTask,car)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4138A-BE3A-3CF2-1E04-2CF2080BEF30}"/>
              </a:ext>
            </a:extLst>
          </p:cNvPr>
          <p:cNvSpPr txBox="1"/>
          <p:nvPr/>
        </p:nvSpPr>
        <p:spPr>
          <a:xfrm>
            <a:off x="5138468" y="2263039"/>
            <a:ext cx="172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enqueueCar()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D91A94-952C-CE1B-248E-0BA1F1EBC7C7}"/>
              </a:ext>
            </a:extLst>
          </p:cNvPr>
          <p:cNvSpPr txBox="1"/>
          <p:nvPr/>
        </p:nvSpPr>
        <p:spPr>
          <a:xfrm>
            <a:off x="5102706" y="2698453"/>
            <a:ext cx="172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dequeueCar()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E9413-1CC7-672F-DE7E-525291DA937F}"/>
              </a:ext>
            </a:extLst>
          </p:cNvPr>
          <p:cNvSpPr txBox="1"/>
          <p:nvPr/>
        </p:nvSpPr>
        <p:spPr>
          <a:xfrm>
            <a:off x="5020394" y="3063727"/>
            <a:ext cx="225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xsemaphoreGive()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F4D911-9012-3D32-5693-D9EF36A89D6C}"/>
              </a:ext>
            </a:extLst>
          </p:cNvPr>
          <p:cNvSpPr txBox="1"/>
          <p:nvPr/>
        </p:nvSpPr>
        <p:spPr>
          <a:xfrm>
            <a:off x="7927496" y="3504857"/>
            <a:ext cx="225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waitOnSemaphore()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D6B9D6-1E78-CC82-2D6F-4BC0F521590C}"/>
              </a:ext>
            </a:extLst>
          </p:cNvPr>
          <p:cNvSpPr txBox="1"/>
          <p:nvPr/>
        </p:nvSpPr>
        <p:spPr>
          <a:xfrm>
            <a:off x="7828472" y="3910048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xSemaphoreGive == true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B10855-1DE4-4A7F-9C5B-AB45C6B858E3}"/>
              </a:ext>
            </a:extLst>
          </p:cNvPr>
          <p:cNvSpPr txBox="1"/>
          <p:nvPr/>
        </p:nvSpPr>
        <p:spPr>
          <a:xfrm>
            <a:off x="7750924" y="433838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Log_event(„start“)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EFF9F9-3368-66D1-FB3D-C9B602355907}"/>
              </a:ext>
            </a:extLst>
          </p:cNvPr>
          <p:cNvSpPr txBox="1"/>
          <p:nvPr/>
        </p:nvSpPr>
        <p:spPr>
          <a:xfrm>
            <a:off x="7806097" y="4682648"/>
            <a:ext cx="225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performAction()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920F6A-6A5B-7F43-F96A-D09DB426D8AE}"/>
              </a:ext>
            </a:extLst>
          </p:cNvPr>
          <p:cNvSpPr txBox="1"/>
          <p:nvPr/>
        </p:nvSpPr>
        <p:spPr>
          <a:xfrm>
            <a:off x="7826224" y="5024065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Log_event(„Done“)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37B38D-DFEC-40F5-15B5-7AD7CFAF8EFD}"/>
              </a:ext>
            </a:extLst>
          </p:cNvPr>
          <p:cNvSpPr txBox="1"/>
          <p:nvPr/>
        </p:nvSpPr>
        <p:spPr>
          <a:xfrm>
            <a:off x="3186501" y="104514"/>
            <a:ext cx="699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Arial Narrow" panose="020B0606020202030204" pitchFamily="34" charset="0"/>
              </a:rPr>
              <a:t>Implementation Algorithm: FCFS</a:t>
            </a:r>
          </a:p>
        </p:txBody>
      </p:sp>
    </p:spTree>
    <p:extLst>
      <p:ext uri="{BB962C8B-B14F-4D97-AF65-F5344CB8AC3E}">
        <p14:creationId xmlns:p14="http://schemas.microsoft.com/office/powerpoint/2010/main" val="164632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A6959B-73FB-1AB2-D8C7-7116C1B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Special Emphasis A: Advanced Electronic Engineering A Lab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91067-630C-3307-EC06-301CC7F8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8832F6-A38E-415E-BDAA-7693A98D0B93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D0707-61EA-4201-DAB8-36E4D47B4391}"/>
              </a:ext>
            </a:extLst>
          </p:cNvPr>
          <p:cNvSpPr txBox="1"/>
          <p:nvPr/>
        </p:nvSpPr>
        <p:spPr>
          <a:xfrm>
            <a:off x="0" y="-35272"/>
            <a:ext cx="699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Arial Narrow" panose="020B0606020202030204" pitchFamily="34" charset="0"/>
              </a:rPr>
              <a:t>Challenges: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0F30B3-D6CF-CF86-FA92-F7B606C13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86" y="663988"/>
            <a:ext cx="9497683" cy="564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0BA166-EE55-7C3C-84EC-AE66794AD721}"/>
              </a:ext>
            </a:extLst>
          </p:cNvPr>
          <p:cNvCxnSpPr>
            <a:cxnSpLocks/>
          </p:cNvCxnSpPr>
          <p:nvPr/>
        </p:nvCxnSpPr>
        <p:spPr>
          <a:xfrm flipH="1">
            <a:off x="4517366" y="759125"/>
            <a:ext cx="15786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850A36-4155-D771-2BF9-BE6294ED8A50}"/>
              </a:ext>
            </a:extLst>
          </p:cNvPr>
          <p:cNvCxnSpPr>
            <a:cxnSpLocks/>
          </p:cNvCxnSpPr>
          <p:nvPr/>
        </p:nvCxnSpPr>
        <p:spPr>
          <a:xfrm flipH="1">
            <a:off x="3728049" y="6216771"/>
            <a:ext cx="24398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6FA342-91D6-A812-30B3-7BBC0350101A}"/>
              </a:ext>
            </a:extLst>
          </p:cNvPr>
          <p:cNvCxnSpPr>
            <a:cxnSpLocks/>
          </p:cNvCxnSpPr>
          <p:nvPr/>
        </p:nvCxnSpPr>
        <p:spPr>
          <a:xfrm>
            <a:off x="6096000" y="736374"/>
            <a:ext cx="71887" cy="55248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13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462BE4-F314-6A4C-47D5-A59F35B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56"/>
          <a:stretch>
            <a:fillRect/>
          </a:stretch>
        </p:blipFill>
        <p:spPr bwMode="auto">
          <a:xfrm>
            <a:off x="655607" y="819218"/>
            <a:ext cx="9845615" cy="553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23AF85-2B32-FC2F-6FAD-9A351689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Special Emphasis A: Advanced Electronic Engineering A Lab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7C0B8-3164-A223-9DC8-4B5F21BB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8832F6-A38E-415E-BDAA-7693A98D0B93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D0BCE-F37A-E167-01F7-51A9433C516D}"/>
              </a:ext>
            </a:extLst>
          </p:cNvPr>
          <p:cNvSpPr txBox="1"/>
          <p:nvPr/>
        </p:nvSpPr>
        <p:spPr>
          <a:xfrm>
            <a:off x="0" y="-35272"/>
            <a:ext cx="699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Arial Narrow" panose="020B0606020202030204" pitchFamily="34" charset="0"/>
              </a:rPr>
              <a:t>Challenges:</a:t>
            </a:r>
          </a:p>
        </p:txBody>
      </p:sp>
    </p:spTree>
    <p:extLst>
      <p:ext uri="{BB962C8B-B14F-4D97-AF65-F5344CB8AC3E}">
        <p14:creationId xmlns:p14="http://schemas.microsoft.com/office/powerpoint/2010/main" val="174487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75101-4FF5-497B-80BE-CEAD1D748A66}"/>
              </a:ext>
            </a:extLst>
          </p:cNvPr>
          <p:cNvSpPr txBox="1"/>
          <p:nvPr/>
        </p:nvSpPr>
        <p:spPr>
          <a:xfrm>
            <a:off x="389467" y="270933"/>
            <a:ext cx="6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Simulation (Unsuccessful Approach)</a:t>
            </a: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53EAF-0769-4A84-8773-20EEC829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230F3-63B4-9AD9-F8EC-BDF166DF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6" name="Screen Recording 2025-06-25 at 9.56.59 PM">
            <a:hlinkClick r:id="" action="ppaction://media"/>
            <a:extLst>
              <a:ext uri="{FF2B5EF4-FFF2-40B4-BE49-F238E27FC236}">
                <a16:creationId xmlns:a16="http://schemas.microsoft.com/office/drawing/2014/main" id="{F049BF33-99CF-2DE3-3F6A-F117B86509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9049" y="855845"/>
            <a:ext cx="7623151" cy="543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0344-A261-CDE4-29CA-3E85CE08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3F14B-6892-7DA0-FFBD-A443882317BD}"/>
              </a:ext>
            </a:extLst>
          </p:cNvPr>
          <p:cNvSpPr txBox="1"/>
          <p:nvPr/>
        </p:nvSpPr>
        <p:spPr>
          <a:xfrm>
            <a:off x="389467" y="270933"/>
            <a:ext cx="488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Simulation (Working Approach)</a:t>
            </a:r>
            <a:r>
              <a:rPr lang="de-DE" dirty="0"/>
              <a:t> </a:t>
            </a:r>
          </a:p>
        </p:txBody>
      </p:sp>
      <p:pic>
        <p:nvPicPr>
          <p:cNvPr id="3" name="Simulation2">
            <a:hlinkClick r:id="" action="ppaction://media"/>
            <a:extLst>
              <a:ext uri="{FF2B5EF4-FFF2-40B4-BE49-F238E27FC236}">
                <a16:creationId xmlns:a16="http://schemas.microsoft.com/office/drawing/2014/main" id="{C323EFF7-08E6-F58D-E542-4A8226DAE9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6998" y="1423484"/>
            <a:ext cx="8161867" cy="45910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FDE7F-1681-D5A4-BE89-53E0DCF9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D3837-3769-F1C6-A937-972C72B4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7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90D163-5778-44AE-BC6C-C274117DACB6}"/>
              </a:ext>
            </a:extLst>
          </p:cNvPr>
          <p:cNvSpPr txBox="1"/>
          <p:nvPr/>
        </p:nvSpPr>
        <p:spPr>
          <a:xfrm>
            <a:off x="0" y="-74792"/>
            <a:ext cx="9359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  </a:t>
            </a:r>
            <a:r>
              <a:rPr lang="de-DE" sz="6000" b="1" dirty="0">
                <a:latin typeface="Arial Narrow" panose="020B0606020202030204" pitchFamily="34" charset="0"/>
              </a:rPr>
              <a:t>Summary and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2968F-D5FC-47C1-A61D-70432F7B40AD}"/>
              </a:ext>
            </a:extLst>
          </p:cNvPr>
          <p:cNvSpPr txBox="1"/>
          <p:nvPr/>
        </p:nvSpPr>
        <p:spPr>
          <a:xfrm>
            <a:off x="561676" y="1046512"/>
            <a:ext cx="106510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Implemented a four lane cross simulation using </a:t>
            </a:r>
            <a:r>
              <a:rPr lang="de-DE" sz="2800" b="1" dirty="0"/>
              <a:t>queues</a:t>
            </a:r>
            <a:r>
              <a:rPr lang="de-DE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/>
              <a:t>Software (FreeRTOS): </a:t>
            </a:r>
            <a:r>
              <a:rPr lang="de-DE" sz="2800" dirty="0"/>
              <a:t>Used an Arbiter Task employing FCFS to resolve conflicts at Intersection.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/>
              <a:t>Hardware (VHDL): </a:t>
            </a:r>
            <a:r>
              <a:rPr lang="de-DE" sz="2800" dirty="0"/>
              <a:t>Designed request detection logic and vehicle arbiter module on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/>
              <a:t>Future Work</a:t>
            </a:r>
            <a:r>
              <a:rPr lang="de-DE" sz="2800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800" dirty="0"/>
              <a:t>Pedestrians detection.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800" dirty="0"/>
              <a:t>Scaling lanes.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1A8DE-7D7F-4F4C-87E7-5604FA6D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F8382-52C3-ED31-4378-5840CF04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77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E0380A-DB2D-420C-928F-E69EA529C822}"/>
              </a:ext>
            </a:extLst>
          </p:cNvPr>
          <p:cNvSpPr txBox="1"/>
          <p:nvPr/>
        </p:nvSpPr>
        <p:spPr>
          <a:xfrm>
            <a:off x="0" y="0"/>
            <a:ext cx="43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9D7FB-1596-47A1-B092-400325F7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8E26-1804-7D59-9DDC-5F84AC2D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729A34-EC7B-917B-045F-DE5421CC1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59" y="28876"/>
            <a:ext cx="8568723" cy="61697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1BAE9C-A343-6FC8-A2A1-5802C1A67D69}"/>
              </a:ext>
            </a:extLst>
          </p:cNvPr>
          <p:cNvSpPr/>
          <p:nvPr/>
        </p:nvSpPr>
        <p:spPr>
          <a:xfrm>
            <a:off x="0" y="0"/>
            <a:ext cx="4543124" cy="9336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Requirement Diagram</a:t>
            </a:r>
          </a:p>
        </p:txBody>
      </p:sp>
    </p:spTree>
    <p:extLst>
      <p:ext uri="{BB962C8B-B14F-4D97-AF65-F5344CB8AC3E}">
        <p14:creationId xmlns:p14="http://schemas.microsoft.com/office/powerpoint/2010/main" val="375401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3BD393-F3FE-D50E-69B5-CDCC98A90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08D5F-0B5B-0FD5-99A9-F0FD203F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4</a:t>
            </a:fld>
            <a:endParaRPr lang="de-DE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35ADD9-98D3-6C86-8214-791CF1DE9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320"/>
            <a:ext cx="12192000" cy="3731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6CB2AC-5821-96CE-B525-5C2A40102980}"/>
              </a:ext>
            </a:extLst>
          </p:cNvPr>
          <p:cNvSpPr/>
          <p:nvPr/>
        </p:nvSpPr>
        <p:spPr>
          <a:xfrm>
            <a:off x="4129238" y="962526"/>
            <a:ext cx="4947385" cy="11839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2A68BC-A9D2-AFEF-BFD7-46716F408AE5}"/>
              </a:ext>
            </a:extLst>
          </p:cNvPr>
          <p:cNvSpPr/>
          <p:nvPr/>
        </p:nvSpPr>
        <p:spPr>
          <a:xfrm>
            <a:off x="0" y="0"/>
            <a:ext cx="6487064" cy="11839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Activity Diagram for Normal Mode</a:t>
            </a:r>
          </a:p>
        </p:txBody>
      </p:sp>
    </p:spTree>
    <p:extLst>
      <p:ext uri="{BB962C8B-B14F-4D97-AF65-F5344CB8AC3E}">
        <p14:creationId xmlns:p14="http://schemas.microsoft.com/office/powerpoint/2010/main" val="310742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9C5C-3850-450A-8389-8515BD66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8ACD7-70F0-7B18-4292-E02466FC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522342-9C7A-DC9A-2247-A82A44C08554}"/>
              </a:ext>
            </a:extLst>
          </p:cNvPr>
          <p:cNvSpPr/>
          <p:nvPr/>
        </p:nvSpPr>
        <p:spPr>
          <a:xfrm>
            <a:off x="0" y="0"/>
            <a:ext cx="6487064" cy="11839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State Machine Diagram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F11C1E-B5C2-1FCE-BA42-0D9AD154A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757"/>
            <a:ext cx="12192000" cy="30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5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422A1-2F6F-448C-ADEE-E0175D90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6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0D499-A45C-B7AD-DEC6-3A6E8E21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6246C82-1999-6E89-D87A-77B458D51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10" y="1107982"/>
            <a:ext cx="4243990" cy="52483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CB5A3F-D359-337E-D677-D6CA0308B66B}"/>
              </a:ext>
            </a:extLst>
          </p:cNvPr>
          <p:cNvSpPr/>
          <p:nvPr/>
        </p:nvSpPr>
        <p:spPr>
          <a:xfrm>
            <a:off x="0" y="0"/>
            <a:ext cx="7807807" cy="885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latin typeface="Arial Narrow" panose="020B0606020202030204" pitchFamily="34" charset="0"/>
              </a:rPr>
              <a:t>Sequence diagrams for Queue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34581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BEB9-4970-4863-6EBA-3D5A658F4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FE941E-B381-647C-AEC9-9991D4CD7D3D}"/>
              </a:ext>
            </a:extLst>
          </p:cNvPr>
          <p:cNvSpPr txBox="1"/>
          <p:nvPr/>
        </p:nvSpPr>
        <p:spPr>
          <a:xfrm>
            <a:off x="245532" y="237067"/>
            <a:ext cx="775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UPPAAL Models for Car Movement in South 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BCB2C-6D4A-F56B-D205-35969C07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4757C-E4C2-F75B-2949-E82240DA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BF610-8530-C952-8123-6B7728FE6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72" y="1827715"/>
            <a:ext cx="5720580" cy="22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A2AB43-9641-B9B3-26BC-7D44CB96D9C3}"/>
              </a:ext>
            </a:extLst>
          </p:cNvPr>
          <p:cNvCxnSpPr>
            <a:cxnSpLocks/>
          </p:cNvCxnSpPr>
          <p:nvPr/>
        </p:nvCxnSpPr>
        <p:spPr>
          <a:xfrm>
            <a:off x="5944328" y="1268520"/>
            <a:ext cx="0" cy="33070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F2A051D-A6EA-46AE-9F59-347F707EE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0336"/>
            <a:ext cx="5989216" cy="22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5AD83B-E426-4FA1-87C0-D616A982C9F7}"/>
              </a:ext>
            </a:extLst>
          </p:cNvPr>
          <p:cNvSpPr txBox="1"/>
          <p:nvPr/>
        </p:nvSpPr>
        <p:spPr>
          <a:xfrm>
            <a:off x="245532" y="237067"/>
            <a:ext cx="775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UPPAAL Models for Pedestrian Movement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E9B84E-6F70-497C-9619-C0970164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C00F4-CB26-A25D-E813-49EC4560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1F95E0-4691-4AB9-9C28-3F551CA2F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663966"/>
            <a:ext cx="5404184" cy="18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DFEA1-8C20-B62A-5C1D-B77901405106}"/>
              </a:ext>
            </a:extLst>
          </p:cNvPr>
          <p:cNvCxnSpPr>
            <a:cxnSpLocks/>
          </p:cNvCxnSpPr>
          <p:nvPr/>
        </p:nvCxnSpPr>
        <p:spPr>
          <a:xfrm>
            <a:off x="5789052" y="1221773"/>
            <a:ext cx="0" cy="33070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2">
            <a:extLst>
              <a:ext uri="{FF2B5EF4-FFF2-40B4-BE49-F238E27FC236}">
                <a16:creationId xmlns:a16="http://schemas.microsoft.com/office/drawing/2014/main" id="{71797517-2700-7FF6-3B68-D291B19AB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0" y="1547743"/>
            <a:ext cx="4789490" cy="20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91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2C09D-5DE0-A2A6-32B9-C48EC74D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CDEADB-421C-66E1-0508-D7A5C432649E}"/>
              </a:ext>
            </a:extLst>
          </p:cNvPr>
          <p:cNvSpPr txBox="1"/>
          <p:nvPr/>
        </p:nvSpPr>
        <p:spPr>
          <a:xfrm>
            <a:off x="245532" y="237067"/>
            <a:ext cx="723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 Narrow" panose="020B0606020202030204" pitchFamily="34" charset="0"/>
              </a:rPr>
              <a:t>UPPAAL Model for Car in middle-lane of South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322D8-9983-3EAA-DF09-1ED07AB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32F6-A38E-415E-BDAA-7693A98D0B93}" type="slidenum">
              <a:rPr lang="de-DE" smtClean="0"/>
              <a:t>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609EA-A6B7-DB55-87DA-E4BFC195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Special Emphasis A: Advanced Electronic Engineering A Lab</a:t>
            </a:r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C74CED-7FD3-9EAF-C606-7CDF95D0A958}"/>
              </a:ext>
            </a:extLst>
          </p:cNvPr>
          <p:cNvCxnSpPr>
            <a:cxnSpLocks/>
          </p:cNvCxnSpPr>
          <p:nvPr/>
        </p:nvCxnSpPr>
        <p:spPr>
          <a:xfrm>
            <a:off x="6599935" y="1283055"/>
            <a:ext cx="0" cy="40780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BCCDF4-F21A-39AC-9C4E-8362A249FF70}"/>
              </a:ext>
            </a:extLst>
          </p:cNvPr>
          <p:cNvCxnSpPr/>
          <p:nvPr/>
        </p:nvCxnSpPr>
        <p:spPr>
          <a:xfrm flipH="1">
            <a:off x="8350370" y="2018581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E9C44-3341-499D-5D9C-36D002489DEC}"/>
              </a:ext>
            </a:extLst>
          </p:cNvPr>
          <p:cNvCxnSpPr>
            <a:cxnSpLocks/>
          </p:cNvCxnSpPr>
          <p:nvPr/>
        </p:nvCxnSpPr>
        <p:spPr>
          <a:xfrm>
            <a:off x="8912244" y="4637838"/>
            <a:ext cx="1190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F3F665-D5DB-9369-A38E-F67A4B2F6E3C}"/>
              </a:ext>
            </a:extLst>
          </p:cNvPr>
          <p:cNvCxnSpPr/>
          <p:nvPr/>
        </p:nvCxnSpPr>
        <p:spPr>
          <a:xfrm flipH="1">
            <a:off x="8877738" y="4528868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0607B4-4B10-5153-92B5-FB94A0BDBFDE}"/>
              </a:ext>
            </a:extLst>
          </p:cNvPr>
          <p:cNvCxnSpPr/>
          <p:nvPr/>
        </p:nvCxnSpPr>
        <p:spPr>
          <a:xfrm flipH="1">
            <a:off x="8639354" y="4623759"/>
            <a:ext cx="1250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850DFF-EE85-C7C6-D7ED-F0564C6B5A5C}"/>
              </a:ext>
            </a:extLst>
          </p:cNvPr>
          <p:cNvCxnSpPr>
            <a:cxnSpLocks/>
          </p:cNvCxnSpPr>
          <p:nvPr/>
        </p:nvCxnSpPr>
        <p:spPr>
          <a:xfrm>
            <a:off x="8699739" y="4528868"/>
            <a:ext cx="1190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FCA1E3B4-0DD5-52C7-A7C0-42AA3B9E0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62" y="1481677"/>
            <a:ext cx="5247234" cy="35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1ABEB-5B59-41CB-A8E6-15E01555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" y="2169835"/>
            <a:ext cx="6394345" cy="235903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B49391-784F-4784-B044-1C32EF1E52FD}"/>
              </a:ext>
            </a:extLst>
          </p:cNvPr>
          <p:cNvCxnSpPr>
            <a:cxnSpLocks/>
          </p:cNvCxnSpPr>
          <p:nvPr/>
        </p:nvCxnSpPr>
        <p:spPr>
          <a:xfrm>
            <a:off x="2070579" y="3764120"/>
            <a:ext cx="7233248" cy="75770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725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Widescreen</PresentationFormat>
  <Paragraphs>155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Narrow</vt:lpstr>
      <vt:lpstr>Calibri</vt:lpstr>
      <vt:lpstr>Calibri Light</vt:lpstr>
      <vt:lpstr>Office Theme</vt:lpstr>
      <vt:lpstr>Optimised Traffic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traffic simulation</dc:title>
  <dc:creator>Akinwande Mofifoluwa Ipadeola (BE WAR E UPE1 UBW)</dc:creator>
  <cp:lastModifiedBy>Kamal Rubayet (ATV QM HP HVMD)</cp:lastModifiedBy>
  <cp:revision>11</cp:revision>
  <dcterms:created xsi:type="dcterms:W3CDTF">2025-06-22T07:32:12Z</dcterms:created>
  <dcterms:modified xsi:type="dcterms:W3CDTF">2025-06-25T21:29:29Z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5a25aa-e944-415d-b7a7-40f6b9180b6b_Enabled">
    <vt:lpwstr>-1</vt:lpwstr>
  </property>
  <property fmtid="{D5CDD505-2E9C-101B-9397-08002B2CF9AE}" pid="3" name="MSIP_Label_a15a25aa-e944-415d-b7a7-40f6b9180b6b_SetDate">
    <vt:lpwstr>2025-06-25 19:00:28Z</vt:lpwstr>
  </property>
  <property fmtid="{D5CDD505-2E9C-101B-9397-08002B2CF9AE}" pid="4" name="MSIP_Label_a15a25aa-e944-415d-b7a7-40f6b9180b6b_Method">
    <vt:lpwstr>Privileged</vt:lpwstr>
  </property>
  <property fmtid="{D5CDD505-2E9C-101B-9397-08002B2CF9AE}" pid="5" name="MSIP_Label_a15a25aa-e944-415d-b7a7-40f6b9180b6b_Name">
    <vt:lpwstr>a15a25aa-e944-415d-b7a7-40f6b9180b6b</vt:lpwstr>
  </property>
  <property fmtid="{D5CDD505-2E9C-101B-9397-08002B2CF9AE}" pid="6" name="MSIP_Label_a15a25aa-e944-415d-b7a7-40f6b9180b6b_SiteId">
    <vt:lpwstr>eeb8d0e8-3544-41d3-aac6-934c309faf5a</vt:lpwstr>
  </property>
  <property fmtid="{D5CDD505-2E9C-101B-9397-08002B2CF9AE}" pid="7" name="MSIP_Label_a15a25aa-e944-415d-b7a7-40f6b9180b6b_ActionId">
    <vt:lpwstr>ae2313f6-0299-48fb-ad2e-7da072441ade</vt:lpwstr>
  </property>
  <property fmtid="{D5CDD505-2E9C-101B-9397-08002B2CF9AE}" pid="8" name="MSIP_Label_a15a25aa-e944-415d-b7a7-40f6b9180b6b_ContentBits">
    <vt:lpwstr>0</vt:lpwstr>
  </property>
  <property fmtid="{D5CDD505-2E9C-101B-9397-08002B2CF9AE}" pid="9" name="empower.integration.Classification.DocumentId">
    <vt:lpwstr/>
  </property>
  <property fmtid="{D5CDD505-2E9C-101B-9397-08002B2CF9AE}" pid="10" name="empower.integration.Classification.DocumentVersion">
    <vt:lpwstr/>
  </property>
  <property fmtid="{D5CDD505-2E9C-101B-9397-08002B2CF9AE}" pid="11" name="empower.integration.Classification.DocumentOwner">
    <vt:lpwstr/>
  </property>
  <property fmtid="{D5CDD505-2E9C-101B-9397-08002B2CF9AE}" pid="12" name="empower.integration.Classification.ShowFooter">
    <vt:bool>true</vt:bool>
  </property>
  <property fmtid="{D5CDD505-2E9C-101B-9397-08002B2CF9AE}" pid="13" name="empower.integration.Classification.RestrictionLevel">
    <vt:i4>1</vt:i4>
  </property>
  <property fmtid="{D5CDD505-2E9C-101B-9397-08002B2CF9AE}" pid="14" name="empower.integration.Classification.FooterDate">
    <vt:filetime>2025-06-25T19:00:28Z</vt:filetime>
  </property>
  <property fmtid="{D5CDD505-2E9C-101B-9397-08002B2CF9AE}" pid="15" name="empower.integration.Classification.DateFormat">
    <vt:lpwstr/>
  </property>
  <property fmtid="{D5CDD505-2E9C-101B-9397-08002B2CF9AE}" pid="16" name="empower.integration.Classification.IsDraft">
    <vt:bool>false</vt:bool>
  </property>
  <property fmtid="{D5CDD505-2E9C-101B-9397-08002B2CF9AE}" pid="17" name="empower.integration.Classification.IsProprietary">
    <vt:bool>false</vt:bool>
  </property>
  <property fmtid="{D5CDD505-2E9C-101B-9397-08002B2CF9AE}" pid="18" name="empower.integration.Classification.HasAdditionalMarking">
    <vt:bool>false</vt:bool>
  </property>
  <property fmtid="{D5CDD505-2E9C-101B-9397-08002B2CF9AE}" pid="19" name="empower.integration.Classification.AdditionalMarking">
    <vt:lpwstr/>
  </property>
  <property fmtid="{D5CDD505-2E9C-101B-9397-08002B2CF9AE}" pid="20" name="empower.integration.Classification.IsEmpowerClassified">
    <vt:bool>false</vt:bool>
  </property>
</Properties>
</file>